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3" r:id="rId2"/>
    <p:sldId id="261" r:id="rId3"/>
    <p:sldId id="262" r:id="rId4"/>
    <p:sldId id="257" r:id="rId5"/>
    <p:sldId id="259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B7DD3-EEDB-7F4B-B1F8-D5E97C65F849}" type="datetimeFigureOut">
              <a:rPr lang="en-US" smtClean="0"/>
              <a:t>3/5/12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D5D5-89EE-9541-99A7-6A71F846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42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4D5D5-89EE-9541-99A7-6A71F846E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56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4D5D5-89EE-9541-99A7-6A71F846E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52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dirty="0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lang="en-US" dirty="0" smtClean="0"/>
          </a:p>
          <a:p>
            <a:pPr lvl="4"/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876800"/>
            <a:ext cx="8001000" cy="1143000"/>
          </a:xfrm>
        </p:spPr>
        <p:txBody>
          <a:bodyPr/>
          <a:lstStyle/>
          <a:p>
            <a:r>
              <a:rPr lang="en-US" sz="3000" dirty="0" smtClean="0"/>
              <a:t>By Russell Carroll and Whitney Cheng</a:t>
            </a:r>
            <a:endParaRPr lang="en-US" sz="3000" dirty="0"/>
          </a:p>
        </p:txBody>
      </p:sp>
      <p:pic>
        <p:nvPicPr>
          <p:cNvPr id="4" name="Content Placeholder 3" descr="IslandWood Sig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4" b="15714"/>
          <a:stretch>
            <a:fillRect/>
          </a:stretch>
        </p:blipFill>
        <p:spPr>
          <a:xfrm>
            <a:off x="571500" y="537369"/>
            <a:ext cx="8001000" cy="4114800"/>
          </a:xfrm>
        </p:spPr>
      </p:pic>
    </p:spTree>
    <p:extLst>
      <p:ext uri="{BB962C8B-B14F-4D97-AF65-F5344CB8AC3E}">
        <p14:creationId xmlns:p14="http://schemas.microsoft.com/office/powerpoint/2010/main" val="423340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30306"/>
            <a:ext cx="3749040" cy="1324795"/>
          </a:xfrm>
        </p:spPr>
        <p:txBody>
          <a:bodyPr/>
          <a:lstStyle/>
          <a:p>
            <a:r>
              <a:rPr lang="en-US" sz="4000" dirty="0" smtClean="0"/>
              <a:t>Why IslandWood?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987044"/>
          </a:xfrm>
        </p:spPr>
        <p:txBody>
          <a:bodyPr>
            <a:normAutofit/>
          </a:bodyPr>
          <a:lstStyle/>
          <a:p>
            <a:r>
              <a:rPr lang="en-US" dirty="0" smtClean="0"/>
              <a:t>Students gain confidence and self-knowledge while practicing teamwork skills</a:t>
            </a:r>
            <a:endParaRPr lang="en-US" dirty="0"/>
          </a:p>
          <a:p>
            <a:r>
              <a:rPr lang="en-US" dirty="0" smtClean="0"/>
              <a:t>Students </a:t>
            </a:r>
            <a:r>
              <a:rPr lang="en-US" dirty="0"/>
              <a:t>increase their sense of environmental stewardship </a:t>
            </a:r>
            <a:r>
              <a:rPr lang="en-US" dirty="0" smtClean="0"/>
              <a:t>while learning about </a:t>
            </a:r>
            <a:r>
              <a:rPr lang="en-US" dirty="0" smtClean="0"/>
              <a:t>environmental </a:t>
            </a:r>
            <a:r>
              <a:rPr lang="en-US" dirty="0" smtClean="0"/>
              <a:t>systems, the impact of humans on the environment, and the interconnectedness of natural communities </a:t>
            </a:r>
            <a:endParaRPr lang="en-US" dirty="0" smtClean="0"/>
          </a:p>
          <a:p>
            <a:r>
              <a:rPr lang="en-US" dirty="0" smtClean="0"/>
              <a:t>Students are empowered </a:t>
            </a:r>
            <a:r>
              <a:rPr lang="en-US" smtClean="0"/>
              <a:t>to become responsible </a:t>
            </a:r>
            <a:r>
              <a:rPr lang="en-US" dirty="0"/>
              <a:t>community citizens.</a:t>
            </a:r>
          </a:p>
          <a:p>
            <a:endParaRPr lang="en-US" dirty="0"/>
          </a:p>
        </p:txBody>
      </p:sp>
      <p:pic>
        <p:nvPicPr>
          <p:cNvPr id="7" name="Content Placeholder 6" descr="islandwood7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7" r="25007"/>
          <a:stretch>
            <a:fillRect/>
          </a:stretch>
        </p:blipFill>
        <p:spPr>
          <a:xfrm>
            <a:off x="4827494" y="777774"/>
            <a:ext cx="3749040" cy="5608544"/>
          </a:xfrm>
        </p:spPr>
      </p:pic>
    </p:spTree>
    <p:extLst>
      <p:ext uri="{BB962C8B-B14F-4D97-AF65-F5344CB8AC3E}">
        <p14:creationId xmlns:p14="http://schemas.microsoft.com/office/powerpoint/2010/main" val="148257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30306"/>
            <a:ext cx="3749040" cy="1223493"/>
          </a:xfrm>
        </p:spPr>
        <p:txBody>
          <a:bodyPr/>
          <a:lstStyle/>
          <a:p>
            <a:r>
              <a:rPr lang="en-US" dirty="0" smtClean="0"/>
              <a:t>School Overnight Program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855832"/>
          </a:xfrm>
        </p:spPr>
        <p:txBody>
          <a:bodyPr/>
          <a:lstStyle/>
          <a:p>
            <a:pPr marL="285750" indent="-285750" algn="l">
              <a:buFont typeface="Wingdings" charset="2"/>
              <a:buChar char="Ø"/>
            </a:pPr>
            <a:r>
              <a:rPr lang="en-US" dirty="0"/>
              <a:t>Classes </a:t>
            </a:r>
            <a:r>
              <a:rPr lang="en-US" dirty="0" smtClean="0"/>
              <a:t>(4</a:t>
            </a:r>
            <a:r>
              <a:rPr lang="en-US" baseline="30000" dirty="0" smtClean="0"/>
              <a:t>th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or 6</a:t>
            </a:r>
            <a:r>
              <a:rPr lang="en-US" baseline="30000" dirty="0" smtClean="0"/>
              <a:t>th</a:t>
            </a:r>
            <a:r>
              <a:rPr lang="en-US" dirty="0" smtClean="0"/>
              <a:t> grades) spend </a:t>
            </a:r>
            <a:r>
              <a:rPr lang="en-US" dirty="0"/>
              <a:t>four days at IslandWood doing project-based learning and field </a:t>
            </a:r>
            <a:r>
              <a:rPr lang="en-US" dirty="0" smtClean="0"/>
              <a:t>research, on the </a:t>
            </a:r>
            <a:r>
              <a:rPr lang="en-US" dirty="0" smtClean="0"/>
              <a:t>255 acre forested campus</a:t>
            </a:r>
            <a:endParaRPr lang="en-US" dirty="0"/>
          </a:p>
          <a:p>
            <a:pPr marL="285750" indent="-285750" algn="l">
              <a:buFont typeface="Wingdings" charset="2"/>
              <a:buChar char="Ø"/>
            </a:pPr>
            <a:r>
              <a:rPr lang="en-US" dirty="0"/>
              <a:t>Students engage in projects that integrate technology and the arts with science</a:t>
            </a:r>
          </a:p>
          <a:p>
            <a:pPr marL="285750" indent="-285750" algn="l">
              <a:buFont typeface="Wingdings" charset="2"/>
              <a:buChar char="Ø"/>
            </a:pPr>
            <a:r>
              <a:rPr lang="en-US" dirty="0"/>
              <a:t>Promotes community building with evening </a:t>
            </a:r>
            <a:r>
              <a:rPr lang="en-US" dirty="0" smtClean="0"/>
              <a:t>activities and communal living </a:t>
            </a:r>
            <a:endParaRPr lang="en-US" dirty="0" smtClean="0"/>
          </a:p>
          <a:p>
            <a:pPr marL="285750" indent="-285750" algn="l">
              <a:buFont typeface="Wingdings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Placeholder 4" descr="IslandWood 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1" r="266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510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School-Community Partnership</a:t>
            </a:r>
            <a:endParaRPr lang="en-US" sz="4000" dirty="0"/>
          </a:p>
        </p:txBody>
      </p:sp>
      <p:pic>
        <p:nvPicPr>
          <p:cNvPr id="5" name="Content Placeholder 4" descr="IslandWood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r="1572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IslandWood</a:t>
            </a:r>
            <a:r>
              <a:rPr lang="en-US" dirty="0"/>
              <a:t> </a:t>
            </a:r>
            <a:r>
              <a:rPr lang="en-US" dirty="0" smtClean="0"/>
              <a:t>staff visits your classroom before and after the overnight trip to answer questions, get to know students, and create a connection to the community</a:t>
            </a:r>
          </a:p>
          <a:p>
            <a:r>
              <a:rPr lang="en-US" dirty="0" smtClean="0"/>
              <a:t>Professional Development Opportunities for teachers to help transition IslandWood learning to the classroom and to implement a service learning project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25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Difference Project </a:t>
            </a:r>
            <a:endParaRPr lang="en-US" dirty="0"/>
          </a:p>
        </p:txBody>
      </p:sp>
      <p:pic>
        <p:nvPicPr>
          <p:cNvPr id="5" name="Content Placeholder 4" descr="IslandWood 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5" r="27715"/>
          <a:stretch>
            <a:fillRect/>
          </a:stretch>
        </p:blipFill>
        <p:spPr>
          <a:xfrm>
            <a:off x="4827494" y="760003"/>
            <a:ext cx="3749040" cy="560854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1"/>
            <a:ext cx="3749040" cy="3990152"/>
          </a:xfrm>
        </p:spPr>
        <p:txBody>
          <a:bodyPr>
            <a:normAutofit/>
          </a:bodyPr>
          <a:lstStyle/>
          <a:p>
            <a:pPr marL="285750" indent="-285750" algn="l">
              <a:buFont typeface="Wingdings" charset="2"/>
              <a:buChar char="Ø"/>
            </a:pPr>
            <a:r>
              <a:rPr lang="en-US" dirty="0"/>
              <a:t>Students use their experiences from IslandWood to make a difference in their </a:t>
            </a:r>
            <a:r>
              <a:rPr lang="en-US" dirty="0" smtClean="0"/>
              <a:t>communities</a:t>
            </a:r>
          </a:p>
          <a:p>
            <a:pPr marL="285750" indent="-285750" algn="l">
              <a:buFont typeface="Wingdings" charset="2"/>
              <a:buChar char="Ø"/>
            </a:pPr>
            <a:r>
              <a:rPr lang="en-US" dirty="0" smtClean="0"/>
              <a:t>Helps students transfer their IslandWood experiences back to their local communities</a:t>
            </a:r>
          </a:p>
          <a:p>
            <a:pPr marL="285750" indent="-285750" algn="l">
              <a:buFont typeface="Wingdings" charset="2"/>
              <a:buChar char="Ø"/>
            </a:pPr>
            <a:r>
              <a:rPr lang="en-US" dirty="0" smtClean="0"/>
              <a:t>Teachers integrate skills and knowledge from IslandWood into classroom learning </a:t>
            </a:r>
          </a:p>
          <a:p>
            <a:pPr marL="285750" indent="-285750" algn="l">
              <a:buFont typeface="Wingdings" charset="2"/>
              <a:buChar char="Ø"/>
            </a:pPr>
            <a:r>
              <a:rPr lang="en-US" dirty="0" smtClean="0"/>
              <a:t>Inspires </a:t>
            </a:r>
            <a:r>
              <a:rPr lang="en-US" dirty="0" smtClean="0"/>
              <a:t>environmental stewardship </a:t>
            </a:r>
            <a:r>
              <a:rPr lang="en-US" dirty="0" smtClean="0"/>
              <a:t>in </a:t>
            </a:r>
            <a:r>
              <a:rPr lang="en-US" dirty="0" smtClean="0"/>
              <a:t>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72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446844"/>
            <a:ext cx="8001000" cy="943689"/>
          </a:xfrm>
        </p:spPr>
        <p:txBody>
          <a:bodyPr/>
          <a:lstStyle/>
          <a:p>
            <a:r>
              <a:rPr lang="en-US" dirty="0" err="1" smtClean="0"/>
              <a:t>Homewaters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71500" y="4690701"/>
            <a:ext cx="8001000" cy="1219200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Partnership between students, communities and IslandWood to explore the interdependence of people and nature in Seattle.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IslandWood provides training and field support to connect school science curriculum to watersheds and ecosystems within students’ communities</a:t>
            </a:r>
            <a:endParaRPr lang="en-US" sz="2000" dirty="0"/>
          </a:p>
        </p:txBody>
      </p:sp>
      <p:pic>
        <p:nvPicPr>
          <p:cNvPr id="5" name="Picture Placeholder 4" descr="islandwood6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" b="36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8296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IslandWood Affordability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Overnight Program Scholarships Available</a:t>
            </a:r>
          </a:p>
          <a:p>
            <a:pPr marL="0" indent="0">
              <a:buNone/>
            </a:pPr>
            <a:r>
              <a:rPr lang="en-US" dirty="0" smtClean="0"/>
              <a:t>If, the school has a high percentage of students who qualify for free/reduced lunches</a:t>
            </a:r>
          </a:p>
          <a:p>
            <a:pPr marL="0" indent="0">
              <a:buNone/>
            </a:pPr>
            <a:r>
              <a:rPr lang="en-US" dirty="0" smtClean="0"/>
              <a:t>If, the school does not regularly participate in an annual residential environmental education program</a:t>
            </a:r>
          </a:p>
          <a:p>
            <a:pPr marL="0" indent="0">
              <a:buNone/>
            </a:pPr>
            <a:r>
              <a:rPr lang="en-US" dirty="0" smtClean="0"/>
              <a:t>If the the school has a student population that is culturally and/or economically diverse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11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186</TotalTime>
  <Words>298</Words>
  <Application>Microsoft Macintosh PowerPoint</Application>
  <PresentationFormat>On-screen Show (4:3)</PresentationFormat>
  <Paragraphs>28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Travelogue</vt:lpstr>
      <vt:lpstr>By Russell Carroll and Whitney Cheng</vt:lpstr>
      <vt:lpstr>Why IslandWood?</vt:lpstr>
      <vt:lpstr>School Overnight Program</vt:lpstr>
      <vt:lpstr>School-Community Partnership</vt:lpstr>
      <vt:lpstr>Make a Difference Project </vt:lpstr>
      <vt:lpstr>Homewaters Project</vt:lpstr>
      <vt:lpstr>IslandWood Affordability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IslandWood</dc:title>
  <dc:creator>Whitney Cheng</dc:creator>
  <cp:lastModifiedBy>Whitney Cheng</cp:lastModifiedBy>
  <cp:revision>22</cp:revision>
  <dcterms:created xsi:type="dcterms:W3CDTF">2012-03-05T21:17:34Z</dcterms:created>
  <dcterms:modified xsi:type="dcterms:W3CDTF">2012-03-06T01:30:37Z</dcterms:modified>
</cp:coreProperties>
</file>